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60" r:id="rId3"/>
    <p:sldId id="261" r:id="rId4"/>
    <p:sldId id="258" r:id="rId5"/>
    <p:sldId id="280" r:id="rId6"/>
    <p:sldId id="272" r:id="rId7"/>
    <p:sldId id="269" r:id="rId8"/>
    <p:sldId id="282" r:id="rId9"/>
    <p:sldId id="275" r:id="rId10"/>
    <p:sldId id="266" r:id="rId11"/>
    <p:sldId id="278" r:id="rId12"/>
    <p:sldId id="259" r:id="rId13"/>
    <p:sldId id="284" r:id="rId14"/>
    <p:sldId id="274" r:id="rId15"/>
    <p:sldId id="270" r:id="rId16"/>
    <p:sldId id="276" r:id="rId17"/>
    <p:sldId id="277" r:id="rId18"/>
    <p:sldId id="267" r:id="rId19"/>
    <p:sldId id="281" r:id="rId20"/>
    <p:sldId id="265" r:id="rId21"/>
    <p:sldId id="279" r:id="rId22"/>
    <p:sldId id="262" r:id="rId23"/>
    <p:sldId id="283" r:id="rId24"/>
    <p:sldId id="263" r:id="rId25"/>
    <p:sldId id="285" r:id="rId26"/>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D4925F8C-C53B-4526-9B9F-EB2552B68ACA}" type="datetimeFigureOut">
              <a:rPr lang="en-US" smtClean="0"/>
              <a:t>15-May-19</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5DFAE5DF-955F-4195-9A94-71C6A3E13723}" type="slidenum">
              <a:rPr lang="en-US" smtClean="0"/>
              <a:t>‹#›</a:t>
            </a:fld>
            <a:endParaRPr lang="en-US"/>
          </a:p>
        </p:txBody>
      </p:sp>
    </p:spTree>
    <p:extLst>
      <p:ext uri="{BB962C8B-B14F-4D97-AF65-F5344CB8AC3E}">
        <p14:creationId xmlns:p14="http://schemas.microsoft.com/office/powerpoint/2010/main" val="40056162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15-May-19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15-May-19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15-May-19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15-May-19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Models of Disabilities</a:t>
            </a:r>
            <a:endParaRPr lang="en-US" b="1" dirty="0"/>
          </a:p>
        </p:txBody>
      </p:sp>
    </p:spTree>
    <p:extLst>
      <p:ext uri="{BB962C8B-B14F-4D97-AF65-F5344CB8AC3E}">
        <p14:creationId xmlns:p14="http://schemas.microsoft.com/office/powerpoint/2010/main" val="1989105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results:</a:t>
            </a:r>
            <a:endParaRPr lang="en-US" b="1" dirty="0"/>
          </a:p>
        </p:txBody>
      </p:sp>
      <p:sp>
        <p:nvSpPr>
          <p:cNvPr id="3" name="Content Placeholder 2"/>
          <p:cNvSpPr>
            <a:spLocks noGrp="1"/>
          </p:cNvSpPr>
          <p:nvPr>
            <p:ph idx="1"/>
          </p:nvPr>
        </p:nvSpPr>
        <p:spPr/>
        <p:txBody>
          <a:bodyPr/>
          <a:lstStyle/>
          <a:p>
            <a:r>
              <a:rPr lang="en-US" dirty="0" smtClean="0"/>
              <a:t>Rejection </a:t>
            </a:r>
            <a:r>
              <a:rPr lang="en-US" dirty="0"/>
              <a:t>by family, </a:t>
            </a:r>
            <a:r>
              <a:rPr lang="en-US" dirty="0" smtClean="0"/>
              <a:t>Neighbors,</a:t>
            </a:r>
          </a:p>
          <a:p>
            <a:r>
              <a:rPr lang="en-US" dirty="0" smtClean="0"/>
              <a:t>Isolation </a:t>
            </a:r>
            <a:r>
              <a:rPr lang="en-US" dirty="0"/>
              <a:t>from non-disabled peers</a:t>
            </a:r>
            <a:r>
              <a:rPr lang="en-US" dirty="0" smtClean="0"/>
              <a:t>,</a:t>
            </a:r>
          </a:p>
          <a:p>
            <a:r>
              <a:rPr lang="en-US" dirty="0"/>
              <a:t>R</a:t>
            </a:r>
            <a:r>
              <a:rPr lang="en-US" dirty="0" smtClean="0"/>
              <a:t>estricted </a:t>
            </a:r>
            <a:r>
              <a:rPr lang="en-US" dirty="0"/>
              <a:t>options for development, </a:t>
            </a:r>
            <a:r>
              <a:rPr lang="en-US" dirty="0" smtClean="0"/>
              <a:t>growth</a:t>
            </a:r>
          </a:p>
          <a:p>
            <a:r>
              <a:rPr lang="en-US" dirty="0" smtClean="0"/>
              <a:t>Restricted Social </a:t>
            </a:r>
            <a:r>
              <a:rPr lang="en-US" dirty="0"/>
              <a:t>relationships, </a:t>
            </a:r>
            <a:endParaRPr lang="en-US" dirty="0" smtClean="0"/>
          </a:p>
          <a:p>
            <a:r>
              <a:rPr lang="en-US" dirty="0" smtClean="0"/>
              <a:t>Neglect and </a:t>
            </a:r>
            <a:r>
              <a:rPr lang="en-US" dirty="0"/>
              <a:t>abuse.</a:t>
            </a:r>
          </a:p>
        </p:txBody>
      </p:sp>
    </p:spTree>
    <p:extLst>
      <p:ext uri="{BB962C8B-B14F-4D97-AF65-F5344CB8AC3E}">
        <p14:creationId xmlns:p14="http://schemas.microsoft.com/office/powerpoint/2010/main" val="199118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a:t>The medical model of disability views disability as a ‘problem’ that belongs to the disabled individual. It is not seen as an issue to concern anyone other than the individual</a:t>
            </a:r>
            <a:br>
              <a:rPr lang="en-US" dirty="0"/>
            </a:br>
            <a:r>
              <a:rPr lang="en-US" dirty="0"/>
              <a:t>affected. </a:t>
            </a:r>
            <a:endParaRPr lang="en-US" dirty="0" smtClean="0"/>
          </a:p>
          <a:p>
            <a:pPr algn="just"/>
            <a:r>
              <a:rPr lang="en-US" b="1" dirty="0" smtClean="0"/>
              <a:t>For </a:t>
            </a:r>
            <a:r>
              <a:rPr lang="en-US" b="1" dirty="0"/>
              <a:t>example, </a:t>
            </a:r>
            <a:r>
              <a:rPr lang="en-US" b="1" dirty="0">
                <a:solidFill>
                  <a:srgbClr val="C00000"/>
                </a:solidFill>
              </a:rPr>
              <a:t>if a wheelchair using student is unable to get into a building because of some steps, the medical model would suggest that this is because of the wheelchair, rather than the steps.</a:t>
            </a:r>
          </a:p>
        </p:txBody>
      </p:sp>
    </p:spTree>
    <p:extLst>
      <p:ext uri="{BB962C8B-B14F-4D97-AF65-F5344CB8AC3E}">
        <p14:creationId xmlns:p14="http://schemas.microsoft.com/office/powerpoint/2010/main" val="125419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Social </a:t>
            </a:r>
            <a:r>
              <a:rPr lang="en-US" b="1" dirty="0"/>
              <a:t>Model of Disability</a:t>
            </a:r>
            <a:r>
              <a:rPr lang="en-US" b="1" dirty="0" smtClean="0"/>
              <a: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solidFill>
                  <a:srgbClr val="C00000"/>
                </a:solidFill>
                <a:latin typeface="Times New Roman" panose="02020603050405020304" pitchFamily="18" charset="0"/>
                <a:cs typeface="Times New Roman" panose="02020603050405020304" pitchFamily="18" charset="0"/>
              </a:rPr>
              <a:t>The </a:t>
            </a:r>
            <a:r>
              <a:rPr lang="en-US" b="1" dirty="0" smtClean="0">
                <a:solidFill>
                  <a:srgbClr val="C00000"/>
                </a:solidFill>
                <a:latin typeface="Times New Roman" panose="02020603050405020304" pitchFamily="18" charset="0"/>
                <a:cs typeface="Times New Roman" panose="02020603050405020304" pitchFamily="18" charset="0"/>
              </a:rPr>
              <a:t>Social Model of Disability see </a:t>
            </a:r>
            <a:r>
              <a:rPr lang="en-US" b="1" dirty="0">
                <a:solidFill>
                  <a:srgbClr val="C00000"/>
                </a:solidFill>
                <a:latin typeface="Times New Roman" panose="02020603050405020304" pitchFamily="18" charset="0"/>
                <a:cs typeface="Times New Roman" panose="02020603050405020304" pitchFamily="18" charset="0"/>
              </a:rPr>
              <a:t>the issue of "disability" as a socially created problem and a matter of the full integration of individuals into society. </a:t>
            </a:r>
            <a:endParaRPr lang="en-US" b="1" dirty="0" smtClean="0">
              <a:solidFill>
                <a:srgbClr val="C00000"/>
              </a:solidFill>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model, </a:t>
            </a:r>
            <a:r>
              <a:rPr lang="en-US" b="1" dirty="0">
                <a:solidFill>
                  <a:srgbClr val="C00000"/>
                </a:solidFill>
                <a:latin typeface="Times New Roman" panose="02020603050405020304" pitchFamily="18" charset="0"/>
                <a:cs typeface="Times New Roman" panose="02020603050405020304" pitchFamily="18" charset="0"/>
              </a:rPr>
              <a:t>disability is not an attribute of an individual, but rather a complex collection of conditions, many of which are created by the social environment. </a:t>
            </a:r>
            <a:endParaRPr lang="en-US" b="1" dirty="0" smtClean="0">
              <a:solidFill>
                <a:srgbClr val="C00000"/>
              </a:solidFill>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592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r>
              <a:rPr lang="en-US" b="1" dirty="0" smtClean="0">
                <a:solidFill>
                  <a:srgbClr val="0070C0"/>
                </a:solidFill>
                <a:latin typeface="Times New Roman" panose="02020603050405020304" pitchFamily="18" charset="0"/>
                <a:cs typeface="Times New Roman" panose="02020603050405020304" pitchFamily="18" charset="0"/>
              </a:rPr>
              <a:t>The </a:t>
            </a:r>
            <a:r>
              <a:rPr lang="en-US" b="1" dirty="0">
                <a:solidFill>
                  <a:srgbClr val="0070C0"/>
                </a:solidFill>
                <a:latin typeface="Times New Roman" panose="02020603050405020304" pitchFamily="18" charset="0"/>
                <a:cs typeface="Times New Roman" panose="02020603050405020304" pitchFamily="18" charset="0"/>
              </a:rPr>
              <a:t>management of the problem requires social action and is the collective responsibility of society at large to make the environmental modifications necessary for the full participation of people with disabilities in all areas of social life. </a:t>
            </a:r>
          </a:p>
          <a:p>
            <a:pPr algn="just"/>
            <a:r>
              <a:rPr lang="en-US" dirty="0">
                <a:latin typeface="Times New Roman" panose="02020603050405020304" pitchFamily="18" charset="0"/>
                <a:cs typeface="Times New Roman" panose="02020603050405020304" pitchFamily="18" charset="0"/>
              </a:rPr>
              <a:t>The issue is both cultural and ideological, requiring individual, community, and large-scale social change. </a:t>
            </a:r>
          </a:p>
          <a:p>
            <a:pPr algn="just"/>
            <a:r>
              <a:rPr lang="en-US" dirty="0">
                <a:latin typeface="Times New Roman" panose="02020603050405020304" pitchFamily="18" charset="0"/>
                <a:cs typeface="Times New Roman" panose="02020603050405020304" pitchFamily="18" charset="0"/>
              </a:rPr>
              <a:t>From this perspective, equal access for someone with an impairment/disability is a human rights issue of major concern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17396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r>
              <a:rPr lang="en-US" dirty="0" smtClean="0"/>
              <a:t>The </a:t>
            </a:r>
            <a:r>
              <a:rPr lang="en-US" dirty="0"/>
              <a:t>Social Model of Disability makes the important </a:t>
            </a:r>
            <a:r>
              <a:rPr lang="en-US" b="1" dirty="0">
                <a:solidFill>
                  <a:srgbClr val="0070C0"/>
                </a:solidFill>
              </a:rPr>
              <a:t>difference between ‘impairment’ and ‘disability</a:t>
            </a:r>
            <a:r>
              <a:rPr lang="en-US" b="1" dirty="0" smtClean="0">
                <a:solidFill>
                  <a:srgbClr val="0070C0"/>
                </a:solidFill>
              </a:rPr>
              <a:t>’.</a:t>
            </a:r>
          </a:p>
          <a:p>
            <a:pPr algn="just"/>
            <a:r>
              <a:rPr lang="en-US" b="1" dirty="0">
                <a:solidFill>
                  <a:srgbClr val="C00000"/>
                </a:solidFill>
              </a:rPr>
              <a:t>These barriers include people’s attitudes to disability, and physical and </a:t>
            </a:r>
            <a:r>
              <a:rPr lang="en-US" b="1" dirty="0" smtClean="0">
                <a:solidFill>
                  <a:srgbClr val="C00000"/>
                </a:solidFill>
              </a:rPr>
              <a:t>organizational </a:t>
            </a:r>
            <a:r>
              <a:rPr lang="en-US" b="1" dirty="0">
                <a:solidFill>
                  <a:srgbClr val="C00000"/>
                </a:solidFill>
              </a:rPr>
              <a:t>barriers</a:t>
            </a:r>
            <a:r>
              <a:rPr lang="en-US" b="1" dirty="0" smtClean="0">
                <a:solidFill>
                  <a:srgbClr val="C00000"/>
                </a:solidFill>
              </a:rPr>
              <a:t>.</a:t>
            </a:r>
          </a:p>
          <a:p>
            <a:pPr algn="just"/>
            <a:endParaRPr lang="en-US" b="1" dirty="0">
              <a:solidFill>
                <a:srgbClr val="C00000"/>
              </a:solidFill>
            </a:endParaRPr>
          </a:p>
          <a:p>
            <a:pPr marL="0" indent="0" algn="just">
              <a:buNone/>
            </a:pPr>
            <a:r>
              <a:rPr lang="en-US" dirty="0" smtClean="0"/>
              <a:t>							 </a:t>
            </a:r>
          </a:p>
          <a:p>
            <a:pPr marL="0" indent="0" algn="just">
              <a:buNone/>
            </a:pPr>
            <a:r>
              <a:rPr lang="en-US" dirty="0"/>
              <a:t>	</a:t>
            </a:r>
            <a:r>
              <a:rPr lang="en-US" dirty="0" smtClean="0"/>
              <a:t>						</a:t>
            </a:r>
            <a:r>
              <a:rPr lang="en-US" dirty="0" err="1" smtClean="0"/>
              <a:t>Contd</a:t>
            </a:r>
            <a:r>
              <a:rPr lang="en-US" dirty="0" smtClean="0"/>
              <a:t>…</a:t>
            </a:r>
            <a:endParaRPr lang="en-US" b="1" dirty="0">
              <a:solidFill>
                <a:srgbClr val="C00000"/>
              </a:solidFill>
            </a:endParaRPr>
          </a:p>
        </p:txBody>
      </p:sp>
    </p:spTree>
    <p:extLst>
      <p:ext uri="{BB962C8B-B14F-4D97-AF65-F5344CB8AC3E}">
        <p14:creationId xmlns:p14="http://schemas.microsoft.com/office/powerpoint/2010/main" val="4202465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pPr algn="just"/>
            <a:r>
              <a:rPr lang="en-US" dirty="0">
                <a:latin typeface="Times New Roman" panose="02020603050405020304" pitchFamily="18" charset="0"/>
                <a:cs typeface="Times New Roman" panose="02020603050405020304" pitchFamily="18" charset="0"/>
              </a:rPr>
              <a:t>The social model of disability says that disability </a:t>
            </a:r>
            <a:r>
              <a:rPr lang="en-US" b="1" dirty="0">
                <a:solidFill>
                  <a:srgbClr val="C00000"/>
                </a:solidFill>
                <a:latin typeface="Times New Roman" panose="02020603050405020304" pitchFamily="18" charset="0"/>
                <a:cs typeface="Times New Roman" panose="02020603050405020304" pitchFamily="18" charset="0"/>
              </a:rPr>
              <a:t>is caused by the way society is </a:t>
            </a:r>
            <a:r>
              <a:rPr lang="en-US" b="1" dirty="0" smtClean="0">
                <a:solidFill>
                  <a:srgbClr val="C00000"/>
                </a:solidFill>
                <a:latin typeface="Times New Roman" panose="02020603050405020304" pitchFamily="18" charset="0"/>
                <a:cs typeface="Times New Roman" panose="02020603050405020304" pitchFamily="18" charset="0"/>
              </a:rPr>
              <a:t>organized</a:t>
            </a:r>
            <a:r>
              <a:rPr lang="en-US" b="1" dirty="0">
                <a:solidFill>
                  <a:srgbClr val="C00000"/>
                </a:solidFill>
                <a:latin typeface="Times New Roman" panose="02020603050405020304" pitchFamily="18" charset="0"/>
                <a:cs typeface="Times New Roman" panose="02020603050405020304" pitchFamily="18" charset="0"/>
              </a:rPr>
              <a:t>, rather than by a person’s impairment or difference. </a:t>
            </a:r>
            <a:endParaRPr lang="en-US" b="1" dirty="0" smtClean="0">
              <a:solidFill>
                <a:srgbClr val="C00000"/>
              </a:solidFill>
              <a:latin typeface="Times New Roman" panose="02020603050405020304" pitchFamily="18" charset="0"/>
              <a:cs typeface="Times New Roman" panose="02020603050405020304" pitchFamily="18" charset="0"/>
            </a:endParaRPr>
          </a:p>
          <a:p>
            <a:pPr algn="just"/>
            <a:r>
              <a:rPr lang="en-US" b="1" dirty="0" smtClean="0">
                <a:solidFill>
                  <a:srgbClr val="C00000"/>
                </a:solidFill>
                <a:latin typeface="Times New Roman" panose="02020603050405020304" pitchFamily="18" charset="0"/>
                <a:cs typeface="Times New Roman" panose="02020603050405020304" pitchFamily="18" charset="0"/>
              </a:rPr>
              <a:t>It </a:t>
            </a:r>
            <a:r>
              <a:rPr lang="en-US" b="1" dirty="0">
                <a:solidFill>
                  <a:srgbClr val="C00000"/>
                </a:solidFill>
                <a:latin typeface="Times New Roman" panose="02020603050405020304" pitchFamily="18" charset="0"/>
                <a:cs typeface="Times New Roman" panose="02020603050405020304" pitchFamily="18" charset="0"/>
              </a:rPr>
              <a:t>looks at ways of removing barriers that restrict life choices for disabled people. </a:t>
            </a:r>
            <a:endParaRPr lang="en-US" b="1" dirty="0" smtClean="0">
              <a:solidFill>
                <a:srgbClr val="C00000"/>
              </a:solidFill>
              <a:latin typeface="Times New Roman" panose="02020603050405020304" pitchFamily="18" charset="0"/>
              <a:cs typeface="Times New Roman" panose="02020603050405020304" pitchFamily="18" charset="0"/>
            </a:endParaRPr>
          </a:p>
          <a:p>
            <a:pPr algn="just"/>
            <a:r>
              <a:rPr lang="en-US" b="1" dirty="0" smtClean="0">
                <a:solidFill>
                  <a:srgbClr val="7030A0"/>
                </a:solidFill>
                <a:latin typeface="Times New Roman" panose="02020603050405020304" pitchFamily="18" charset="0"/>
                <a:cs typeface="Times New Roman" panose="02020603050405020304" pitchFamily="18" charset="0"/>
              </a:rPr>
              <a:t>When </a:t>
            </a:r>
            <a:r>
              <a:rPr lang="en-US" b="1" dirty="0">
                <a:solidFill>
                  <a:srgbClr val="7030A0"/>
                </a:solidFill>
                <a:latin typeface="Times New Roman" panose="02020603050405020304" pitchFamily="18" charset="0"/>
                <a:cs typeface="Times New Roman" panose="02020603050405020304" pitchFamily="18" charset="0"/>
              </a:rPr>
              <a:t>barriers are removed, disabled people can be independent and equal in society, with choice and control over their own lives</a:t>
            </a:r>
            <a:r>
              <a:rPr lang="en-US" b="1" dirty="0" smtClean="0">
                <a:solidFill>
                  <a:srgbClr val="7030A0"/>
                </a:solidFill>
                <a:latin typeface="Times New Roman" panose="02020603050405020304" pitchFamily="18" charset="0"/>
                <a:cs typeface="Times New Roman" panose="02020603050405020304" pitchFamily="18" charset="0"/>
              </a:rPr>
              <a:t>.</a:t>
            </a:r>
          </a:p>
          <a:p>
            <a:pPr marL="457200" lvl="1"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195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1"/>
            <a:ext cx="8229600" cy="5334000"/>
          </a:xfrm>
        </p:spPr>
        <p:txBody>
          <a:bodyPr>
            <a:normAutofit fontScale="92500"/>
          </a:bodyPr>
          <a:lstStyle/>
          <a:p>
            <a:pPr algn="just"/>
            <a:r>
              <a:rPr lang="en-US" b="1" dirty="0">
                <a:solidFill>
                  <a:srgbClr val="7030A0"/>
                </a:solidFill>
                <a:latin typeface="Times New Roman" panose="02020603050405020304" pitchFamily="18" charset="0"/>
                <a:cs typeface="Times New Roman" panose="02020603050405020304" pitchFamily="18" charset="0"/>
              </a:rPr>
              <a:t>The social model sees  ‘disability’ is the result of the interaction between people living with impairments and an environment filled with physical, attitudinal, communication and social barriers</a:t>
            </a:r>
            <a:r>
              <a:rPr lang="en-US" b="1" dirty="0" smtClean="0">
                <a:solidFill>
                  <a:srgbClr val="7030A0"/>
                </a:solidFill>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It therefore carries the implication that the physical, attitudinal, communication and social environment must change to enable people living with impairments to participate in society on an equal basis with others</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0121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dirty="0">
                <a:latin typeface="Times New Roman" panose="02020603050405020304" pitchFamily="18" charset="0"/>
                <a:cs typeface="Times New Roman" panose="02020603050405020304" pitchFamily="18" charset="0"/>
              </a:rPr>
              <a:t>The social model seeks to change society in order to accommodate people living with impairment; it does not seek to change persons with impairment to accommodate society.  </a:t>
            </a:r>
            <a:endParaRPr lang="en-US" dirty="0" smtClean="0">
              <a:latin typeface="Times New Roman" panose="02020603050405020304" pitchFamily="18" charset="0"/>
              <a:cs typeface="Times New Roman" panose="02020603050405020304" pitchFamily="18" charset="0"/>
            </a:endParaRPr>
          </a:p>
          <a:p>
            <a:pPr algn="just"/>
            <a:r>
              <a:rPr lang="en-US" b="1" dirty="0" smtClean="0">
                <a:solidFill>
                  <a:srgbClr val="7030A0"/>
                </a:solidFill>
                <a:latin typeface="Times New Roman" panose="02020603050405020304" pitchFamily="18" charset="0"/>
                <a:cs typeface="Times New Roman" panose="02020603050405020304" pitchFamily="18" charset="0"/>
              </a:rPr>
              <a:t>It </a:t>
            </a:r>
            <a:r>
              <a:rPr lang="en-US" b="1" dirty="0">
                <a:solidFill>
                  <a:srgbClr val="7030A0"/>
                </a:solidFill>
                <a:latin typeface="Times New Roman" panose="02020603050405020304" pitchFamily="18" charset="0"/>
                <a:cs typeface="Times New Roman" panose="02020603050405020304" pitchFamily="18" charset="0"/>
              </a:rPr>
              <a:t>supports the view that people with disability have a right to be fully participating citizens on an equal basis with others</a:t>
            </a:r>
            <a:r>
              <a:rPr lang="en-US" b="1" dirty="0" smtClean="0">
                <a:solidFill>
                  <a:srgbClr val="7030A0"/>
                </a:solidFill>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endParaRPr lang="en-US"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9163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algn="just"/>
            <a:r>
              <a:rPr lang="en-US" b="1" dirty="0" smtClean="0">
                <a:solidFill>
                  <a:srgbClr val="C00000"/>
                </a:solidFill>
                <a:latin typeface="Times New Roman" panose="02020603050405020304" pitchFamily="18" charset="0"/>
                <a:cs typeface="Times New Roman" panose="02020603050405020304" pitchFamily="18" charset="0"/>
              </a:rPr>
              <a:t>This </a:t>
            </a:r>
            <a:r>
              <a:rPr lang="en-US" b="1" dirty="0">
                <a:solidFill>
                  <a:srgbClr val="C00000"/>
                </a:solidFill>
                <a:latin typeface="Times New Roman" panose="02020603050405020304" pitchFamily="18" charset="0"/>
                <a:cs typeface="Times New Roman" panose="02020603050405020304" pitchFamily="18" charset="0"/>
              </a:rPr>
              <a:t>model draws on the idea that it is society that disables people, through designing everything to meet the needs of the majority of people who are not disabled. </a:t>
            </a:r>
            <a:endParaRPr lang="en-US" b="1" dirty="0" smtClean="0">
              <a:solidFill>
                <a:srgbClr val="C00000"/>
              </a:solidFill>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a recognition within the social model that there is a great deal that society can do to reduce, and ultimately remove, some of these disabling barriers, and that this task is the responsibility of society, rather than the disabled person</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7005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social model is about the barriers that </a:t>
            </a:r>
            <a:r>
              <a:rPr lang="en-US" dirty="0" smtClean="0">
                <a:latin typeface="Times New Roman" panose="02020603050405020304" pitchFamily="18" charset="0"/>
                <a:cs typeface="Times New Roman" panose="02020603050405020304" pitchFamily="18" charset="0"/>
              </a:rPr>
              <a:t>disabled people </a:t>
            </a:r>
            <a:r>
              <a:rPr lang="en-US" dirty="0">
                <a:latin typeface="Times New Roman" panose="02020603050405020304" pitchFamily="18" charset="0"/>
                <a:cs typeface="Times New Roman" panose="02020603050405020304" pitchFamily="18" charset="0"/>
              </a:rPr>
              <a:t>face.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if a wheelchair-user </a:t>
            </a:r>
            <a:r>
              <a:rPr lang="en-US" dirty="0" smtClean="0">
                <a:latin typeface="Times New Roman" panose="02020603050405020304" pitchFamily="18" charset="0"/>
                <a:cs typeface="Times New Roman" panose="02020603050405020304" pitchFamily="18" charset="0"/>
              </a:rPr>
              <a:t>cannot climb </a:t>
            </a:r>
            <a:r>
              <a:rPr lang="en-US" dirty="0">
                <a:latin typeface="Times New Roman" panose="02020603050405020304" pitchFamily="18" charset="0"/>
                <a:cs typeface="Times New Roman" panose="02020603050405020304" pitchFamily="18" charset="0"/>
              </a:rPr>
              <a:t>stairs, then a ramp or a stair lift should be </a:t>
            </a:r>
            <a:r>
              <a:rPr lang="en-US" dirty="0" smtClean="0">
                <a:latin typeface="Times New Roman" panose="02020603050405020304" pitchFamily="18" charset="0"/>
                <a:cs typeface="Times New Roman" panose="02020603050405020304" pitchFamily="18" charset="0"/>
              </a:rPr>
              <a:t>fitted. </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a blind person cannot read written information </a:t>
            </a:r>
            <a:r>
              <a:rPr lang="en-US" dirty="0" smtClean="0">
                <a:latin typeface="Times New Roman" panose="02020603050405020304" pitchFamily="18" charset="0"/>
                <a:cs typeface="Times New Roman" panose="02020603050405020304" pitchFamily="18" charset="0"/>
              </a:rPr>
              <a:t>then the </a:t>
            </a:r>
            <a:r>
              <a:rPr lang="en-US" dirty="0">
                <a:latin typeface="Times New Roman" panose="02020603050405020304" pitchFamily="18" charset="0"/>
                <a:cs typeface="Times New Roman" panose="02020603050405020304" pitchFamily="18" charset="0"/>
              </a:rPr>
              <a:t>solution is to provide it in an alternative </a:t>
            </a:r>
            <a:r>
              <a:rPr lang="en-US" dirty="0" smtClean="0">
                <a:latin typeface="Times New Roman" panose="02020603050405020304" pitchFamily="18" charset="0"/>
                <a:cs typeface="Times New Roman" panose="02020603050405020304" pitchFamily="18" charset="0"/>
              </a:rPr>
              <a:t>format such </a:t>
            </a:r>
            <a:r>
              <a:rPr lang="en-US" dirty="0">
                <a:latin typeface="Times New Roman" panose="02020603050405020304" pitchFamily="18" charset="0"/>
                <a:cs typeface="Times New Roman" panose="02020603050405020304" pitchFamily="18" charset="0"/>
              </a:rPr>
              <a:t>as audio or braille</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159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Moral Model of </a:t>
            </a:r>
            <a:r>
              <a:rPr lang="en-US" b="1" dirty="0" smtClean="0"/>
              <a:t>Disability…</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It refers </a:t>
            </a:r>
            <a:r>
              <a:rPr lang="en-US" dirty="0"/>
              <a:t>to the attitude that people are </a:t>
            </a:r>
            <a:r>
              <a:rPr lang="en-US" b="1" dirty="0">
                <a:solidFill>
                  <a:srgbClr val="C00000"/>
                </a:solidFill>
              </a:rPr>
              <a:t>morally responsible for their own disability</a:t>
            </a:r>
            <a:r>
              <a:rPr lang="en-US" dirty="0"/>
              <a:t>. </a:t>
            </a:r>
            <a:endParaRPr lang="en-US" dirty="0" smtClean="0"/>
          </a:p>
          <a:p>
            <a:pPr algn="just"/>
            <a:r>
              <a:rPr lang="en-US" b="1" dirty="0" smtClean="0">
                <a:solidFill>
                  <a:srgbClr val="C00000"/>
                </a:solidFill>
              </a:rPr>
              <a:t>It is </a:t>
            </a:r>
            <a:r>
              <a:rPr lang="en-US" b="1" dirty="0">
                <a:solidFill>
                  <a:srgbClr val="C00000"/>
                </a:solidFill>
              </a:rPr>
              <a:t>the oldest </a:t>
            </a:r>
            <a:r>
              <a:rPr lang="en-US" b="1" dirty="0" smtClean="0">
                <a:solidFill>
                  <a:srgbClr val="C00000"/>
                </a:solidFill>
              </a:rPr>
              <a:t>Model / pattern </a:t>
            </a:r>
            <a:r>
              <a:rPr lang="en-US" b="1" dirty="0">
                <a:solidFill>
                  <a:srgbClr val="C00000"/>
                </a:solidFill>
              </a:rPr>
              <a:t>for understanding disability. </a:t>
            </a:r>
            <a:endParaRPr lang="en-US" b="1" dirty="0" smtClean="0">
              <a:solidFill>
                <a:srgbClr val="C00000"/>
              </a:solidFill>
            </a:endParaRPr>
          </a:p>
          <a:p>
            <a:pPr algn="just"/>
            <a:r>
              <a:rPr lang="en-US" dirty="0" smtClean="0"/>
              <a:t>Based </a:t>
            </a:r>
            <a:r>
              <a:rPr lang="en-US" dirty="0"/>
              <a:t>in religious mythology, it </a:t>
            </a:r>
            <a:r>
              <a:rPr lang="en-US" dirty="0" smtClean="0"/>
              <a:t>viewed </a:t>
            </a:r>
            <a:r>
              <a:rPr lang="en-US" dirty="0"/>
              <a:t>disability as a </a:t>
            </a:r>
            <a:r>
              <a:rPr lang="en-US" b="1" dirty="0">
                <a:solidFill>
                  <a:srgbClr val="C00000"/>
                </a:solidFill>
              </a:rPr>
              <a:t>result of sin and </a:t>
            </a:r>
            <a:r>
              <a:rPr lang="en-US" b="1" dirty="0" smtClean="0">
                <a:solidFill>
                  <a:srgbClr val="C00000"/>
                </a:solidFill>
              </a:rPr>
              <a:t>shame. </a:t>
            </a:r>
          </a:p>
          <a:p>
            <a:pPr algn="just"/>
            <a:r>
              <a:rPr lang="en-US" dirty="0" smtClean="0"/>
              <a:t>For </a:t>
            </a:r>
            <a:r>
              <a:rPr lang="en-US" dirty="0"/>
              <a:t>example, the disability may be seen as a result of bad actions of parents if </a:t>
            </a:r>
            <a:r>
              <a:rPr lang="en-US" dirty="0" smtClean="0"/>
              <a:t>congenital (Inherited), </a:t>
            </a:r>
            <a:r>
              <a:rPr lang="en-US" dirty="0"/>
              <a:t>or as a result of </a:t>
            </a:r>
            <a:r>
              <a:rPr lang="en-US" dirty="0" smtClean="0"/>
              <a:t>committed magic </a:t>
            </a:r>
            <a:r>
              <a:rPr lang="en-US" dirty="0"/>
              <a:t>if not. </a:t>
            </a:r>
            <a:endParaRPr lang="en-US" dirty="0" smtClean="0"/>
          </a:p>
          <a:p>
            <a:pPr algn="just"/>
            <a:r>
              <a:rPr lang="en-US" dirty="0" smtClean="0"/>
              <a:t>This </a:t>
            </a:r>
            <a:r>
              <a:rPr lang="en-US" dirty="0"/>
              <a:t>can be seen in the </a:t>
            </a:r>
            <a:r>
              <a:rPr lang="en-US" b="1" dirty="0">
                <a:solidFill>
                  <a:srgbClr val="C00000"/>
                </a:solidFill>
              </a:rPr>
              <a:t>doctrine of karma </a:t>
            </a:r>
            <a:r>
              <a:rPr lang="en-US" dirty="0"/>
              <a:t>in Indian religions.</a:t>
            </a:r>
          </a:p>
          <a:p>
            <a:endParaRPr lang="en-US" dirty="0"/>
          </a:p>
        </p:txBody>
      </p:sp>
    </p:spTree>
    <p:extLst>
      <p:ext uri="{BB962C8B-B14F-4D97-AF65-F5344CB8AC3E}">
        <p14:creationId xmlns:p14="http://schemas.microsoft.com/office/powerpoint/2010/main" val="4270637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results:</a:t>
            </a:r>
            <a:endParaRPr lang="en-US" b="1" dirty="0"/>
          </a:p>
        </p:txBody>
      </p:sp>
      <p:sp>
        <p:nvSpPr>
          <p:cNvPr id="3" name="Content Placeholder 2"/>
          <p:cNvSpPr>
            <a:spLocks noGrp="1"/>
          </p:cNvSpPr>
          <p:nvPr>
            <p:ph idx="1"/>
          </p:nvPr>
        </p:nvSpPr>
        <p:spPr/>
        <p:txBody>
          <a:bodyPr>
            <a:normAutofit/>
          </a:bodyPr>
          <a:lstStyle/>
          <a:p>
            <a:r>
              <a:rPr lang="en-US" dirty="0" smtClean="0"/>
              <a:t>In </a:t>
            </a:r>
            <a:r>
              <a:rPr lang="en-US" dirty="0"/>
              <a:t>the way society defines &amp; conceptualizes disability,</a:t>
            </a:r>
          </a:p>
          <a:p>
            <a:r>
              <a:rPr lang="en-US" dirty="0" smtClean="0"/>
              <a:t>To </a:t>
            </a:r>
            <a:r>
              <a:rPr lang="en-US" dirty="0"/>
              <a:t>the way disability is measured and counted,</a:t>
            </a:r>
          </a:p>
          <a:p>
            <a:r>
              <a:rPr lang="en-US" dirty="0" smtClean="0"/>
              <a:t>To </a:t>
            </a:r>
            <a:r>
              <a:rPr lang="en-US" dirty="0"/>
              <a:t>the design and conduct of research,</a:t>
            </a:r>
          </a:p>
          <a:p>
            <a:r>
              <a:rPr lang="en-US" dirty="0" smtClean="0"/>
              <a:t>From </a:t>
            </a:r>
            <a:r>
              <a:rPr lang="en-US" dirty="0"/>
              <a:t>an emphasis on services to an emphasis on </a:t>
            </a:r>
            <a:r>
              <a:rPr lang="en-US" dirty="0" smtClean="0"/>
              <a:t>support.</a:t>
            </a:r>
            <a:endParaRPr lang="en-US" dirty="0"/>
          </a:p>
        </p:txBody>
      </p:sp>
    </p:spTree>
    <p:extLst>
      <p:ext uri="{BB962C8B-B14F-4D97-AF65-F5344CB8AC3E}">
        <p14:creationId xmlns:p14="http://schemas.microsoft.com/office/powerpoint/2010/main" val="2053152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400" b="1" dirty="0" smtClean="0"/>
          </a:p>
          <a:p>
            <a:pPr marL="0" indent="0" algn="ctr">
              <a:buNone/>
            </a:pPr>
            <a:endParaRPr lang="en-US" sz="4400" b="1" dirty="0"/>
          </a:p>
          <a:p>
            <a:pPr marL="0" indent="0" algn="ctr">
              <a:buNone/>
            </a:pPr>
            <a:r>
              <a:rPr lang="en-US" sz="4800" b="1" dirty="0" smtClean="0"/>
              <a:t>Thanks</a:t>
            </a:r>
            <a:endParaRPr lang="en-US" b="1" dirty="0"/>
          </a:p>
        </p:txBody>
      </p:sp>
    </p:spTree>
    <p:extLst>
      <p:ext uri="{BB962C8B-B14F-4D97-AF65-F5344CB8AC3E}">
        <p14:creationId xmlns:p14="http://schemas.microsoft.com/office/powerpoint/2010/main" val="3165307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empowering Model of Disability</a:t>
            </a:r>
            <a:r>
              <a:rPr lang="en-US" b="1" dirty="0" smtClean="0"/>
              <a:t>:</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Allows </a:t>
            </a:r>
            <a:r>
              <a:rPr lang="en-US" dirty="0"/>
              <a:t>for the person with a disability and his/her family to decide the course of their treatment and what services they wish to benefit from. </a:t>
            </a:r>
            <a:endParaRPr lang="en-US" dirty="0" smtClean="0"/>
          </a:p>
          <a:p>
            <a:pPr algn="just"/>
            <a:r>
              <a:rPr lang="en-US" dirty="0" smtClean="0"/>
              <a:t>This</a:t>
            </a:r>
            <a:r>
              <a:rPr lang="en-US" dirty="0"/>
              <a:t>, in turn, turns the professional into a service provider whose role is to offer guidance and carry out the client’s decisions. </a:t>
            </a:r>
            <a:endParaRPr lang="en-US" dirty="0" smtClean="0"/>
          </a:p>
          <a:p>
            <a:pPr algn="just"/>
            <a:r>
              <a:rPr lang="en-US" dirty="0" smtClean="0"/>
              <a:t>In </a:t>
            </a:r>
            <a:r>
              <a:rPr lang="en-US" dirty="0"/>
              <a:t>other words, this model “empowers” the individual to pursue his/her own goals.</a:t>
            </a:r>
          </a:p>
          <a:p>
            <a:endParaRPr lang="en-US" dirty="0"/>
          </a:p>
        </p:txBody>
      </p:sp>
    </p:spTree>
    <p:extLst>
      <p:ext uri="{BB962C8B-B14F-4D97-AF65-F5344CB8AC3E}">
        <p14:creationId xmlns:p14="http://schemas.microsoft.com/office/powerpoint/2010/main" val="2605379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the medial model of disability, When the cure is not ready or about to happen in the near future, issues relating to the disability are believed to reside within the individual and to place no obligation on society in general.</a:t>
            </a:r>
          </a:p>
        </p:txBody>
      </p:sp>
    </p:spTree>
    <p:extLst>
      <p:ext uri="{BB962C8B-B14F-4D97-AF65-F5344CB8AC3E}">
        <p14:creationId xmlns:p14="http://schemas.microsoft.com/office/powerpoint/2010/main" val="804605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a:solidFill>
                  <a:srgbClr val="7030A0"/>
                </a:solidFill>
              </a:rPr>
              <a:t>the </a:t>
            </a:r>
            <a:r>
              <a:rPr lang="en-US" b="1" i="1" dirty="0">
                <a:solidFill>
                  <a:srgbClr val="7030A0"/>
                </a:solidFill>
              </a:rPr>
              <a:t>social model</a:t>
            </a:r>
            <a:r>
              <a:rPr lang="en-US" b="1" dirty="0">
                <a:solidFill>
                  <a:srgbClr val="7030A0"/>
                </a:solidFill>
              </a:rPr>
              <a:t> understands disability as a relation between an individual and her social environment: </a:t>
            </a:r>
            <a:endParaRPr lang="en-US" b="1" dirty="0" smtClean="0">
              <a:solidFill>
                <a:srgbClr val="7030A0"/>
              </a:solidFill>
            </a:endParaRPr>
          </a:p>
          <a:p>
            <a:pPr algn="just"/>
            <a:r>
              <a:rPr lang="en-US" dirty="0" smtClean="0"/>
              <a:t>The </a:t>
            </a:r>
            <a:r>
              <a:rPr lang="en-US" dirty="0"/>
              <a:t>exclusion of people with certain physical and mental characteristics from major domains of social life. </a:t>
            </a:r>
            <a:endParaRPr lang="en-US" dirty="0" smtClean="0"/>
          </a:p>
          <a:p>
            <a:pPr algn="just"/>
            <a:r>
              <a:rPr lang="en-US" dirty="0" smtClean="0"/>
              <a:t>Their </a:t>
            </a:r>
            <a:r>
              <a:rPr lang="en-US" dirty="0"/>
              <a:t>exclusion is manifested not only in deliberate segregation, but in a built environment and organized social activity that preclude or restrict the participation of people seen or </a:t>
            </a:r>
            <a:r>
              <a:rPr lang="en-US" dirty="0" err="1"/>
              <a:t>labelled</a:t>
            </a:r>
            <a:r>
              <a:rPr lang="en-US" dirty="0"/>
              <a:t> as having disabilities.</a:t>
            </a:r>
          </a:p>
        </p:txBody>
      </p:sp>
    </p:spTree>
    <p:extLst>
      <p:ext uri="{BB962C8B-B14F-4D97-AF65-F5344CB8AC3E}">
        <p14:creationId xmlns:p14="http://schemas.microsoft.com/office/powerpoint/2010/main" val="772548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latin typeface="Times New Roman" panose="02020603050405020304" pitchFamily="18" charset="0"/>
                <a:cs typeface="Times New Roman" panose="02020603050405020304" pitchFamily="18" charset="0"/>
              </a:rPr>
              <a:t>Social model of disability</a:t>
            </a:r>
            <a:endParaRPr lang="en-US" dirty="0"/>
          </a:p>
        </p:txBody>
      </p:sp>
      <p:sp>
        <p:nvSpPr>
          <p:cNvPr id="3" name="Content Placeholder 2"/>
          <p:cNvSpPr>
            <a:spLocks noGrp="1"/>
          </p:cNvSpPr>
          <p:nvPr>
            <p:ph idx="1"/>
          </p:nvPr>
        </p:nvSpPr>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Disabled </a:t>
            </a:r>
            <a:r>
              <a:rPr lang="en-US" b="1" dirty="0">
                <a:solidFill>
                  <a:srgbClr val="C00000"/>
                </a:solidFill>
                <a:latin typeface="Times New Roman" panose="02020603050405020304" pitchFamily="18" charset="0"/>
                <a:cs typeface="Times New Roman" panose="02020603050405020304" pitchFamily="18" charset="0"/>
              </a:rPr>
              <a:t>people developed the social model of disability </a:t>
            </a:r>
            <a:r>
              <a:rPr lang="en-US" dirty="0">
                <a:latin typeface="Times New Roman" panose="02020603050405020304" pitchFamily="18" charset="0"/>
                <a:cs typeface="Times New Roman" panose="02020603050405020304" pitchFamily="18" charset="0"/>
              </a:rPr>
              <a:t>because the traditional medical model did not explain their personal experience of disability or help to develop more inclusive ways of living.</a:t>
            </a:r>
          </a:p>
          <a:p>
            <a:endParaRPr lang="en-US" dirty="0"/>
          </a:p>
        </p:txBody>
      </p:sp>
    </p:spTree>
    <p:extLst>
      <p:ext uri="{BB962C8B-B14F-4D97-AF65-F5344CB8AC3E}">
        <p14:creationId xmlns:p14="http://schemas.microsoft.com/office/powerpoint/2010/main" val="263235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t>
            </a:r>
            <a:r>
              <a:rPr lang="en-US" b="1" dirty="0"/>
              <a:t>Moral Model of </a:t>
            </a:r>
            <a:r>
              <a:rPr lang="en-US" b="1" dirty="0" smtClean="0"/>
              <a:t>Disability.</a:t>
            </a:r>
            <a:endParaRPr lang="en-US" dirty="0"/>
          </a:p>
        </p:txBody>
      </p:sp>
      <p:sp>
        <p:nvSpPr>
          <p:cNvPr id="3" name="Content Placeholder 2"/>
          <p:cNvSpPr>
            <a:spLocks noGrp="1"/>
          </p:cNvSpPr>
          <p:nvPr>
            <p:ph idx="1"/>
          </p:nvPr>
        </p:nvSpPr>
        <p:spPr/>
        <p:txBody>
          <a:bodyPr/>
          <a:lstStyle/>
          <a:p>
            <a:pPr algn="just"/>
            <a:r>
              <a:rPr lang="en-US" b="1" dirty="0" smtClean="0"/>
              <a:t>Karma</a:t>
            </a:r>
            <a:r>
              <a:rPr lang="en-US" dirty="0"/>
              <a:t>  </a:t>
            </a:r>
            <a:r>
              <a:rPr lang="en-US" dirty="0" smtClean="0"/>
              <a:t>(which means act, action) in </a:t>
            </a:r>
            <a:r>
              <a:rPr lang="en-US" dirty="0"/>
              <a:t>Indian </a:t>
            </a:r>
            <a:r>
              <a:rPr lang="en-US" dirty="0" smtClean="0"/>
              <a:t>Religion and Philosophy, </a:t>
            </a:r>
            <a:r>
              <a:rPr lang="en-US" dirty="0"/>
              <a:t>the universal </a:t>
            </a:r>
            <a:r>
              <a:rPr lang="en-US" dirty="0" smtClean="0"/>
              <a:t>causative law </a:t>
            </a:r>
            <a:r>
              <a:rPr lang="en-US" dirty="0"/>
              <a:t>by which good or bad actions determine the future modes of an individual’s existence</a:t>
            </a:r>
            <a:r>
              <a:rPr lang="en-US" dirty="0" smtClean="0"/>
              <a:t>.</a:t>
            </a:r>
          </a:p>
        </p:txBody>
      </p:sp>
    </p:spTree>
    <p:extLst>
      <p:ext uri="{BB962C8B-B14F-4D97-AF65-F5344CB8AC3E}">
        <p14:creationId xmlns:p14="http://schemas.microsoft.com/office/powerpoint/2010/main" val="390768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Medical Model of Disability:</a:t>
            </a:r>
            <a:endParaRPr lang="en-US" dirty="0"/>
          </a:p>
        </p:txBody>
      </p:sp>
      <p:sp>
        <p:nvSpPr>
          <p:cNvPr id="3" name="Content Placeholder 2"/>
          <p:cNvSpPr>
            <a:spLocks noGrp="1"/>
          </p:cNvSpPr>
          <p:nvPr>
            <p:ph idx="1"/>
          </p:nvPr>
        </p:nvSpPr>
        <p:spPr/>
        <p:txBody>
          <a:bodyPr>
            <a:normAutofit/>
          </a:bodyPr>
          <a:lstStyle/>
          <a:p>
            <a:pPr algn="just"/>
            <a:r>
              <a:rPr lang="en-US" b="1" dirty="0">
                <a:solidFill>
                  <a:srgbClr val="C00000"/>
                </a:solidFill>
              </a:rPr>
              <a:t>The Medical Model of disability emerged as science took over from religion in the explanation of natural phenomena. </a:t>
            </a:r>
            <a:endParaRPr lang="en-US" b="1" dirty="0" smtClean="0">
              <a:solidFill>
                <a:srgbClr val="C00000"/>
              </a:solidFill>
            </a:endParaRPr>
          </a:p>
          <a:p>
            <a:pPr algn="just"/>
            <a:endParaRPr lang="en-US" dirty="0" smtClean="0"/>
          </a:p>
          <a:p>
            <a:pPr algn="just"/>
            <a:r>
              <a:rPr lang="en-US" dirty="0" smtClean="0"/>
              <a:t>Under </a:t>
            </a:r>
            <a:r>
              <a:rPr lang="en-US" dirty="0"/>
              <a:t>this model, disabilities are seen </a:t>
            </a:r>
            <a:r>
              <a:rPr lang="en-US" b="1" dirty="0">
                <a:solidFill>
                  <a:srgbClr val="C00000"/>
                </a:solidFill>
              </a:rPr>
              <a:t>as 'diseases' or 'illnesses' </a:t>
            </a:r>
            <a:r>
              <a:rPr lang="en-US" dirty="0"/>
              <a:t>to be cured by doctors. </a:t>
            </a:r>
            <a:endParaRPr lang="en-US" dirty="0" smtClean="0"/>
          </a:p>
        </p:txBody>
      </p:sp>
    </p:spTree>
    <p:extLst>
      <p:ext uri="{BB962C8B-B14F-4D97-AF65-F5344CB8AC3E}">
        <p14:creationId xmlns:p14="http://schemas.microsoft.com/office/powerpoint/2010/main" val="1411803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r>
              <a:rPr lang="en-US" dirty="0"/>
              <a:t>The medical model is presented as viewing disability as a problem of the person, directly caused by disease, trauma, or other health condition which therefore requires sustained medical care provided in the form of individual treatment by professionals. </a:t>
            </a:r>
          </a:p>
          <a:p>
            <a:pPr algn="just"/>
            <a:r>
              <a:rPr lang="en-US" dirty="0"/>
              <a:t>In the medical model, management of the disability is aimed at a "cure," or the individual’s adjustment and behavioral change that would lead to an "almost-cure" or effective cure. </a:t>
            </a:r>
          </a:p>
          <a:p>
            <a:pPr algn="just"/>
            <a:r>
              <a:rPr lang="en-US" dirty="0"/>
              <a:t>In the medical model, medical care is viewed as the main issue, and at the political level, the principal response is that of modifying or reforming healthcare policy</a:t>
            </a:r>
            <a:r>
              <a:rPr lang="en-US" dirty="0" smtClean="0"/>
              <a:t>.</a:t>
            </a:r>
            <a:endParaRPr lang="en-US" dirty="0"/>
          </a:p>
        </p:txBody>
      </p:sp>
    </p:spTree>
    <p:extLst>
      <p:ext uri="{BB962C8B-B14F-4D97-AF65-F5344CB8AC3E}">
        <p14:creationId xmlns:p14="http://schemas.microsoft.com/office/powerpoint/2010/main" val="39010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Medical model of </a:t>
            </a:r>
            <a:r>
              <a:rPr lang="en-US" b="1" dirty="0" smtClean="0"/>
              <a:t>disability</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dirty="0" smtClean="0">
                <a:solidFill>
                  <a:srgbClr val="C00000"/>
                </a:solidFill>
              </a:rPr>
              <a:t>Under this model</a:t>
            </a:r>
            <a:r>
              <a:rPr lang="en-US" b="1" dirty="0">
                <a:solidFill>
                  <a:srgbClr val="C00000"/>
                </a:solidFill>
              </a:rPr>
              <a:t>, these impairments or differences should be 'fixed' or changed by medical and other </a:t>
            </a:r>
            <a:r>
              <a:rPr lang="en-US" b="1" dirty="0" smtClean="0">
                <a:solidFill>
                  <a:srgbClr val="C00000"/>
                </a:solidFill>
              </a:rPr>
              <a:t>treatments</a:t>
            </a:r>
            <a:r>
              <a:rPr lang="en-US" b="1" dirty="0">
                <a:solidFill>
                  <a:srgbClr val="C00000"/>
                </a:solidFill>
              </a:rPr>
              <a:t>.</a:t>
            </a:r>
          </a:p>
          <a:p>
            <a:pPr algn="just"/>
            <a:r>
              <a:rPr lang="en-US" dirty="0"/>
              <a:t>The medical model looks at </a:t>
            </a:r>
            <a:r>
              <a:rPr lang="en-US" b="1" dirty="0">
                <a:solidFill>
                  <a:srgbClr val="C00000"/>
                </a:solidFill>
              </a:rPr>
              <a:t>what is 'wrong' with the person, not what the person needs. </a:t>
            </a:r>
            <a:endParaRPr lang="en-US" b="1" dirty="0" smtClean="0">
              <a:solidFill>
                <a:srgbClr val="C00000"/>
              </a:solidFill>
            </a:endParaRPr>
          </a:p>
          <a:p>
            <a:pPr algn="just"/>
            <a:r>
              <a:rPr lang="en-US" dirty="0"/>
              <a:t>Society focuses on ‘compensating’ people with impairments for what is ‘wrong’ with their bodies.</a:t>
            </a:r>
            <a:endParaRPr lang="en-US" dirty="0" smtClean="0"/>
          </a:p>
          <a:p>
            <a:pPr algn="just"/>
            <a:r>
              <a:rPr lang="en-US" dirty="0" smtClean="0"/>
              <a:t>It </a:t>
            </a:r>
            <a:r>
              <a:rPr lang="en-US" dirty="0"/>
              <a:t>creates low expectations and leads to people losing independence, choice and control in their own lives</a:t>
            </a:r>
            <a:r>
              <a:rPr lang="en-US" dirty="0" smtClean="0"/>
              <a:t>.</a:t>
            </a:r>
          </a:p>
          <a:p>
            <a:pPr algn="just"/>
            <a:r>
              <a:rPr lang="en-US" dirty="0" smtClean="0"/>
              <a:t>The </a:t>
            </a:r>
            <a:r>
              <a:rPr lang="en-US" dirty="0"/>
              <a:t>medical model of disability says people are disabled by their impairments or differences</a:t>
            </a:r>
            <a:r>
              <a:rPr lang="en-US" dirty="0" smtClean="0"/>
              <a:t>.</a:t>
            </a:r>
            <a:endParaRPr lang="en-US" dirty="0"/>
          </a:p>
          <a:p>
            <a:pPr algn="just"/>
            <a:endParaRPr lang="en-US" dirty="0"/>
          </a:p>
        </p:txBody>
      </p:sp>
    </p:spTree>
    <p:extLst>
      <p:ext uri="{BB962C8B-B14F-4D97-AF65-F5344CB8AC3E}">
        <p14:creationId xmlns:p14="http://schemas.microsoft.com/office/powerpoint/2010/main" val="3784338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This medical model approach is based on a belief that </a:t>
            </a:r>
            <a:r>
              <a:rPr lang="en-US" b="1" dirty="0">
                <a:solidFill>
                  <a:srgbClr val="C00000"/>
                </a:solidFill>
              </a:rPr>
              <a:t>the difficulties associated with the disability should be </a:t>
            </a:r>
            <a:r>
              <a:rPr lang="en-US" b="1" dirty="0" smtClean="0">
                <a:solidFill>
                  <a:srgbClr val="C00000"/>
                </a:solidFill>
              </a:rPr>
              <a:t>accepted </a:t>
            </a:r>
            <a:r>
              <a:rPr lang="en-US" b="1" dirty="0">
                <a:solidFill>
                  <a:srgbClr val="C00000"/>
                </a:solidFill>
              </a:rPr>
              <a:t>wholly by the disabled </a:t>
            </a:r>
            <a:r>
              <a:rPr lang="en-US" b="1" dirty="0" smtClean="0">
                <a:solidFill>
                  <a:srgbClr val="C00000"/>
                </a:solidFill>
              </a:rPr>
              <a:t>person.</a:t>
            </a:r>
            <a:r>
              <a:rPr lang="en-US" dirty="0" smtClean="0"/>
              <a:t> </a:t>
            </a:r>
          </a:p>
          <a:p>
            <a:pPr algn="just"/>
            <a:r>
              <a:rPr lang="en-US" dirty="0" smtClean="0"/>
              <a:t>And </a:t>
            </a:r>
            <a:r>
              <a:rPr lang="en-US" dirty="0"/>
              <a:t>that the </a:t>
            </a:r>
            <a:r>
              <a:rPr lang="en-US" b="1" dirty="0">
                <a:solidFill>
                  <a:srgbClr val="C00000"/>
                </a:solidFill>
              </a:rPr>
              <a:t>disabled person should make extra effort </a:t>
            </a:r>
            <a:r>
              <a:rPr lang="en-US" dirty="0"/>
              <a:t>(perhaps in time and/or money) </a:t>
            </a:r>
            <a:r>
              <a:rPr lang="en-US" b="1" dirty="0">
                <a:solidFill>
                  <a:srgbClr val="C00000"/>
                </a:solidFill>
              </a:rPr>
              <a:t>to ensure that they do not inconvenience </a:t>
            </a:r>
            <a:r>
              <a:rPr lang="en-US" b="1" dirty="0" smtClean="0">
                <a:solidFill>
                  <a:srgbClr val="C00000"/>
                </a:solidFill>
              </a:rPr>
              <a:t>to anyone </a:t>
            </a:r>
            <a:r>
              <a:rPr lang="en-US" b="1" dirty="0">
                <a:solidFill>
                  <a:srgbClr val="C00000"/>
                </a:solidFill>
              </a:rPr>
              <a:t>else.</a:t>
            </a:r>
          </a:p>
        </p:txBody>
      </p:sp>
    </p:spTree>
    <p:extLst>
      <p:ext uri="{BB962C8B-B14F-4D97-AF65-F5344CB8AC3E}">
        <p14:creationId xmlns:p14="http://schemas.microsoft.com/office/powerpoint/2010/main" val="1447176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the </a:t>
            </a:r>
            <a:r>
              <a:rPr lang="en-US" dirty="0"/>
              <a:t>medical model, disability is understood </a:t>
            </a:r>
            <a:r>
              <a:rPr lang="en-US" dirty="0" smtClean="0"/>
              <a:t>as an </a:t>
            </a:r>
            <a:r>
              <a:rPr lang="en-US" dirty="0"/>
              <a:t>individual problem. </a:t>
            </a:r>
            <a:endParaRPr lang="en-US" dirty="0" smtClean="0"/>
          </a:p>
          <a:p>
            <a:r>
              <a:rPr lang="en-US" dirty="0" smtClean="0"/>
              <a:t>If </a:t>
            </a:r>
            <a:r>
              <a:rPr lang="en-US" dirty="0"/>
              <a:t>somebody has an impairment</a:t>
            </a:r>
          </a:p>
          <a:p>
            <a:pPr marL="0" indent="0">
              <a:buNone/>
            </a:pPr>
            <a:r>
              <a:rPr lang="en-US" dirty="0" smtClean="0"/>
              <a:t>	– </a:t>
            </a:r>
            <a:r>
              <a:rPr lang="en-US" dirty="0"/>
              <a:t>a visual, mobility or hearing impairment, </a:t>
            </a:r>
            <a:r>
              <a:rPr lang="en-US" dirty="0" smtClean="0"/>
              <a:t>	for example </a:t>
            </a:r>
          </a:p>
          <a:p>
            <a:pPr marL="0" indent="0">
              <a:buNone/>
            </a:pPr>
            <a:r>
              <a:rPr lang="en-US" smtClean="0"/>
              <a:t>	– </a:t>
            </a:r>
            <a:r>
              <a:rPr lang="en-US" dirty="0"/>
              <a:t>their inability to see, walk or hear </a:t>
            </a:r>
            <a:r>
              <a:rPr lang="en-US"/>
              <a:t>is </a:t>
            </a:r>
            <a:r>
              <a:rPr lang="en-US" smtClean="0"/>
              <a:t>	understood </a:t>
            </a:r>
            <a:r>
              <a:rPr lang="en-US" dirty="0" smtClean="0"/>
              <a:t>as their </a:t>
            </a:r>
            <a:r>
              <a:rPr lang="en-US" dirty="0"/>
              <a:t>disability.</a:t>
            </a:r>
          </a:p>
        </p:txBody>
      </p:sp>
    </p:spTree>
    <p:extLst>
      <p:ext uri="{BB962C8B-B14F-4D97-AF65-F5344CB8AC3E}">
        <p14:creationId xmlns:p14="http://schemas.microsoft.com/office/powerpoint/2010/main" val="195888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a:t>According to the medical model of disability, </a:t>
            </a:r>
            <a:r>
              <a:rPr lang="en-US" b="1" dirty="0">
                <a:solidFill>
                  <a:srgbClr val="C00000"/>
                </a:solidFill>
              </a:rPr>
              <a:t>‘disability’ is a health condition dealt with by medical professionals. </a:t>
            </a:r>
            <a:endParaRPr lang="en-US" b="1" dirty="0" smtClean="0">
              <a:solidFill>
                <a:srgbClr val="C00000"/>
              </a:solidFill>
            </a:endParaRPr>
          </a:p>
          <a:p>
            <a:pPr algn="just"/>
            <a:r>
              <a:rPr lang="en-US" b="1" dirty="0" smtClean="0">
                <a:solidFill>
                  <a:srgbClr val="C00000"/>
                </a:solidFill>
              </a:rPr>
              <a:t>‘</a:t>
            </a:r>
            <a:r>
              <a:rPr lang="en-US" b="1" dirty="0">
                <a:solidFill>
                  <a:srgbClr val="C00000"/>
                </a:solidFill>
              </a:rPr>
              <a:t>Disability’ is seen 'to be a problem of the individual. </a:t>
            </a:r>
            <a:endParaRPr lang="en-US" b="1" dirty="0" smtClean="0">
              <a:solidFill>
                <a:srgbClr val="C00000"/>
              </a:solidFill>
            </a:endParaRPr>
          </a:p>
          <a:p>
            <a:pPr algn="just"/>
            <a:r>
              <a:rPr lang="en-US" dirty="0" smtClean="0"/>
              <a:t>From </a:t>
            </a:r>
            <a:r>
              <a:rPr lang="en-US" dirty="0"/>
              <a:t>the medical model, a person with disability is in need of being fixed or cured. From this point of view, disability is a tragedy and people with disability are to be </a:t>
            </a:r>
            <a:r>
              <a:rPr lang="en-US" dirty="0" smtClean="0"/>
              <a:t>empathized. </a:t>
            </a:r>
            <a:endParaRPr lang="en-US" dirty="0"/>
          </a:p>
        </p:txBody>
      </p:sp>
    </p:spTree>
    <p:extLst>
      <p:ext uri="{BB962C8B-B14F-4D97-AF65-F5344CB8AC3E}">
        <p14:creationId xmlns:p14="http://schemas.microsoft.com/office/powerpoint/2010/main" val="1628506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1177</Words>
  <Application>Microsoft Office PowerPoint</Application>
  <PresentationFormat>On-screen Show (4:3)</PresentationFormat>
  <Paragraphs>89</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Office Theme</vt:lpstr>
      <vt:lpstr>Models of Disabilities</vt:lpstr>
      <vt:lpstr>The Moral Model of Disability…</vt:lpstr>
      <vt:lpstr>…The Moral Model of Disability.</vt:lpstr>
      <vt:lpstr>The Medical Model of Disability:</vt:lpstr>
      <vt:lpstr>PowerPoint Presentation</vt:lpstr>
      <vt:lpstr>Medical model of disability</vt:lpstr>
      <vt:lpstr>PowerPoint Presentation</vt:lpstr>
      <vt:lpstr>PowerPoint Presentation</vt:lpstr>
      <vt:lpstr>PowerPoint Presentation</vt:lpstr>
      <vt:lpstr>Some results:</vt:lpstr>
      <vt:lpstr>PowerPoint Presentation</vt:lpstr>
      <vt:lpstr>Social Model of Disability: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results:</vt:lpstr>
      <vt:lpstr>PowerPoint Presentation</vt:lpstr>
      <vt:lpstr>The empowering Model of Disability:</vt:lpstr>
      <vt:lpstr>PowerPoint Presentation</vt:lpstr>
      <vt:lpstr>PowerPoint Presentation</vt:lpstr>
      <vt:lpstr>Social model of disability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Faiq Shah</dc:creator>
  <cp:lastModifiedBy>zohaib shah</cp:lastModifiedBy>
  <cp:revision>276</cp:revision>
  <cp:lastPrinted>2015-06-02T04:37:44Z</cp:lastPrinted>
  <dcterms:created xsi:type="dcterms:W3CDTF">2006-08-16T00:00:00Z</dcterms:created>
  <dcterms:modified xsi:type="dcterms:W3CDTF">2019-05-15T07:33:19Z</dcterms:modified>
</cp:coreProperties>
</file>